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93" r:id="rId32"/>
    <p:sldId id="295" r:id="rId33"/>
    <p:sldId id="294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30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I Уровень</c:v>
                </c:pt>
                <c:pt idx="1">
                  <c:v>II Уровень</c:v>
                </c:pt>
                <c:pt idx="2">
                  <c:v>III Уровень</c:v>
                </c:pt>
                <c:pt idx="3">
                  <c:v>IV Уровень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21</c:v>
                </c:pt>
                <c:pt idx="1">
                  <c:v>18</c:v>
                </c:pt>
                <c:pt idx="2">
                  <c:v>35</c:v>
                </c:pt>
                <c:pt idx="3">
                  <c:v>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618304"/>
        <c:axId val="68297472"/>
      </c:barChart>
      <c:catAx>
        <c:axId val="27618304"/>
        <c:scaling>
          <c:orientation val="minMax"/>
        </c:scaling>
        <c:delete val="0"/>
        <c:axPos val="b"/>
        <c:majorTickMark val="none"/>
        <c:minorTickMark val="none"/>
        <c:tickLblPos val="nextTo"/>
        <c:crossAx val="68297472"/>
        <c:crosses val="autoZero"/>
        <c:auto val="1"/>
        <c:lblAlgn val="ctr"/>
        <c:lblOffset val="100"/>
        <c:noMultiLvlLbl val="0"/>
      </c:catAx>
      <c:valAx>
        <c:axId val="6829747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2761830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30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I Уровень</c:v>
                </c:pt>
                <c:pt idx="1">
                  <c:v>II Уровень</c:v>
                </c:pt>
                <c:pt idx="2">
                  <c:v>III Уровень</c:v>
                </c:pt>
                <c:pt idx="3">
                  <c:v>IV Уровень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32</c:v>
                </c:pt>
                <c:pt idx="1">
                  <c:v>18</c:v>
                </c:pt>
                <c:pt idx="2">
                  <c:v>25</c:v>
                </c:pt>
                <c:pt idx="3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2741504"/>
        <c:axId val="102743040"/>
      </c:barChart>
      <c:catAx>
        <c:axId val="102741504"/>
        <c:scaling>
          <c:orientation val="minMax"/>
        </c:scaling>
        <c:delete val="0"/>
        <c:axPos val="b"/>
        <c:majorTickMark val="none"/>
        <c:minorTickMark val="none"/>
        <c:tickLblPos val="nextTo"/>
        <c:crossAx val="102743040"/>
        <c:crosses val="autoZero"/>
        <c:auto val="1"/>
        <c:lblAlgn val="ctr"/>
        <c:lblOffset val="100"/>
        <c:noMultiLvlLbl val="0"/>
      </c:catAx>
      <c:valAx>
        <c:axId val="10274304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0274150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2"/>
            </a:solidFill>
            <a:ln w="25400" cap="flat" cmpd="sng" algn="ctr">
              <a:solidFill>
                <a:schemeClr val="accent2">
                  <a:shade val="50000"/>
                </a:schemeClr>
              </a:solidFill>
              <a:prstDash val="solid"/>
            </a:ln>
            <a:effectLst/>
          </c:spPr>
          <c:invertIfNegative val="0"/>
          <c:dLbls>
            <c:txPr>
              <a:bodyPr/>
              <a:lstStyle/>
              <a:p>
                <a:pPr>
                  <a:defRPr sz="30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Готов </c:v>
                </c:pt>
                <c:pt idx="1">
                  <c:v>Частично готов</c:v>
                </c:pt>
                <c:pt idx="2">
                  <c:v> Не готов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58</c:v>
                </c:pt>
                <c:pt idx="1">
                  <c:v>22</c:v>
                </c:pt>
                <c:pt idx="2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48096"/>
        <c:axId val="20949632"/>
      </c:barChart>
      <c:catAx>
        <c:axId val="20948096"/>
        <c:scaling>
          <c:orientation val="minMax"/>
        </c:scaling>
        <c:delete val="0"/>
        <c:axPos val="b"/>
        <c:majorTickMark val="none"/>
        <c:minorTickMark val="none"/>
        <c:tickLblPos val="nextTo"/>
        <c:crossAx val="20949632"/>
        <c:crosses val="autoZero"/>
        <c:auto val="1"/>
        <c:lblAlgn val="ctr"/>
        <c:lblOffset val="100"/>
        <c:noMultiLvlLbl val="0"/>
      </c:catAx>
      <c:valAx>
        <c:axId val="2094963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2094809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2"/>
            </a:solidFill>
            <a:ln w="25400" cap="flat" cmpd="sng" algn="ctr">
              <a:solidFill>
                <a:schemeClr val="accent2">
                  <a:shade val="50000"/>
                </a:schemeClr>
              </a:solidFill>
              <a:prstDash val="solid"/>
            </a:ln>
            <a:effectLst/>
          </c:spPr>
          <c:invertIfNegative val="0"/>
          <c:dLbls>
            <c:txPr>
              <a:bodyPr/>
              <a:lstStyle/>
              <a:p>
                <a:pPr>
                  <a:defRPr sz="30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Готов </c:v>
                </c:pt>
                <c:pt idx="1">
                  <c:v>Частично готов</c:v>
                </c:pt>
                <c:pt idx="2">
                  <c:v> Не готов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48</c:v>
                </c:pt>
                <c:pt idx="1">
                  <c:v>23</c:v>
                </c:pt>
                <c:pt idx="2">
                  <c:v>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075648"/>
        <c:axId val="22077440"/>
      </c:barChart>
      <c:catAx>
        <c:axId val="22075648"/>
        <c:scaling>
          <c:orientation val="minMax"/>
        </c:scaling>
        <c:delete val="0"/>
        <c:axPos val="b"/>
        <c:majorTickMark val="none"/>
        <c:minorTickMark val="none"/>
        <c:tickLblPos val="nextTo"/>
        <c:crossAx val="22077440"/>
        <c:crosses val="autoZero"/>
        <c:auto val="1"/>
        <c:lblAlgn val="ctr"/>
        <c:lblOffset val="100"/>
        <c:noMultiLvlLbl val="0"/>
      </c:catAx>
      <c:valAx>
        <c:axId val="2207744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2207564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85AD-285D-46ED-9008-CA03052FBC88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1A986-98D9-4155-AD41-CC3A87B6ED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85AD-285D-46ED-9008-CA03052FBC88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1A986-98D9-4155-AD41-CC3A87B6ED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85AD-285D-46ED-9008-CA03052FBC88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1A986-98D9-4155-AD41-CC3A87B6ED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85AD-285D-46ED-9008-CA03052FBC88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1A986-98D9-4155-AD41-CC3A87B6ED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85AD-285D-46ED-9008-CA03052FBC88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1A986-98D9-4155-AD41-CC3A87B6ED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85AD-285D-46ED-9008-CA03052FBC88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1A986-98D9-4155-AD41-CC3A87B6ED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85AD-285D-46ED-9008-CA03052FBC88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1A986-98D9-4155-AD41-CC3A87B6ED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85AD-285D-46ED-9008-CA03052FBC88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1A986-98D9-4155-AD41-CC3A87B6ED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85AD-285D-46ED-9008-CA03052FBC88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B71A986-98D9-4155-AD41-CC3A87B6ED9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85AD-285D-46ED-9008-CA03052FBC88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1A986-98D9-4155-AD41-CC3A87B6ED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85AD-285D-46ED-9008-CA03052FBC88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1A986-98D9-4155-AD41-CC3A87B6ED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F4485AD-285D-46ED-9008-CA03052FBC88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B71A986-98D9-4155-AD41-CC3A87B6ED94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276872"/>
            <a:ext cx="7851648" cy="1828800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>
                <a:solidFill>
                  <a:schemeClr val="tx1"/>
                </a:solidFill>
              </a:rPr>
              <a:t>Результаты мониторинга стартовой готовности к школе</a:t>
            </a:r>
            <a:endParaRPr lang="ru-RU" sz="60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592" y="4365104"/>
            <a:ext cx="7854696" cy="1752600"/>
          </a:xfrm>
        </p:spPr>
        <p:txBody>
          <a:bodyPr/>
          <a:lstStyle/>
          <a:p>
            <a:r>
              <a:rPr lang="ru-RU" dirty="0" smtClean="0"/>
              <a:t>Май 2017г.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7456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B0F0"/>
                </a:solidFill>
                <a:cs typeface="Shruti" panose="020B0502040204020203" pitchFamily="34" charset="0"/>
              </a:rPr>
              <a:t>Общие сведения о дошкольниках</a:t>
            </a:r>
            <a:endParaRPr lang="ru-RU" dirty="0">
              <a:solidFill>
                <a:srgbClr val="00B0F0"/>
              </a:solidFill>
              <a:cs typeface="Shruti" panose="020B0502040204020203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dirty="0" smtClean="0">
                <a:solidFill>
                  <a:srgbClr val="FF0000"/>
                </a:solidFill>
              </a:rPr>
              <a:t>Протестировано:  206 чел.</a:t>
            </a:r>
          </a:p>
          <a:p>
            <a:pPr marL="0" indent="0" algn="ctr">
              <a:buNone/>
            </a:pPr>
            <a:r>
              <a:rPr lang="ru-RU" sz="4800" dirty="0">
                <a:solidFill>
                  <a:srgbClr val="FF0000"/>
                </a:solidFill>
              </a:rPr>
              <a:t>и</a:t>
            </a:r>
            <a:r>
              <a:rPr lang="ru-RU" sz="4800" dirty="0" smtClean="0">
                <a:solidFill>
                  <a:srgbClr val="FF0000"/>
                </a:solidFill>
              </a:rPr>
              <a:t>з них:</a:t>
            </a:r>
          </a:p>
          <a:p>
            <a:pPr algn="ctr"/>
            <a:r>
              <a:rPr lang="ru-RU" sz="4800" dirty="0" smtClean="0"/>
              <a:t> Сельские- 73</a:t>
            </a:r>
          </a:p>
          <a:p>
            <a:pPr algn="ctr"/>
            <a:r>
              <a:rPr lang="ru-RU" sz="4800" dirty="0" smtClean="0"/>
              <a:t>Городские- 133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54319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147248" cy="6366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dirty="0" smtClean="0"/>
              <a:t>Уровень развития (%). Город</a:t>
            </a:r>
            <a:endParaRPr lang="ru-RU" sz="4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2169815"/>
              </p:ext>
            </p:extLst>
          </p:nvPr>
        </p:nvGraphicFramePr>
        <p:xfrm>
          <a:off x="323528" y="1196752"/>
          <a:ext cx="8568952" cy="52565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41278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19256" cy="4926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/>
              <a:t>Уровень развития  (%). Село</a:t>
            </a:r>
            <a:endParaRPr lang="ru-RU" sz="4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1931511"/>
              </p:ext>
            </p:extLst>
          </p:nvPr>
        </p:nvGraphicFramePr>
        <p:xfrm>
          <a:off x="323528" y="1052736"/>
          <a:ext cx="8424936" cy="5328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76264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301608" cy="576064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/>
              <a:t>Уровень готовности к школе (%). Город.</a:t>
            </a:r>
            <a:endParaRPr lang="ru-RU" sz="3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9953183"/>
              </p:ext>
            </p:extLst>
          </p:nvPr>
        </p:nvGraphicFramePr>
        <p:xfrm>
          <a:off x="323528" y="1340769"/>
          <a:ext cx="8363272" cy="4983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42479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157592" cy="792088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/>
              <a:t>Уровень готовности к школе (%). Село.</a:t>
            </a:r>
            <a:endParaRPr lang="ru-RU" sz="3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5783725"/>
              </p:ext>
            </p:extLst>
          </p:nvPr>
        </p:nvGraphicFramePr>
        <p:xfrm>
          <a:off x="323528" y="1340768"/>
          <a:ext cx="8568952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4005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47248" cy="564672"/>
          </a:xfrm>
        </p:spPr>
        <p:txBody>
          <a:bodyPr>
            <a:noAutofit/>
          </a:bodyPr>
          <a:lstStyle/>
          <a:p>
            <a:r>
              <a:rPr lang="ru-RU" sz="3200" dirty="0" smtClean="0"/>
              <a:t>МБОУ Алексеевская начальная школа-сад №4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363272" cy="561662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Протестировано- 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человек.      Из них:</a:t>
            </a: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уровень-1 человек                                                 Готов-8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уровень- 6 человек                                                Частично готов- 7 чел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уровень- 6 человек                                                   Не готов- 4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 6 человек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Замечания: 7 человек 2011 г. (из них 1-не готов, 3- частично готовы)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2181296"/>
              </p:ext>
            </p:extLst>
          </p:nvPr>
        </p:nvGraphicFramePr>
        <p:xfrm>
          <a:off x="251520" y="2708920"/>
          <a:ext cx="8496943" cy="3006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849"/>
                <a:gridCol w="1213849"/>
                <a:gridCol w="1213849"/>
                <a:gridCol w="1213849"/>
                <a:gridCol w="1213849"/>
                <a:gridCol w="1213849"/>
                <a:gridCol w="1213849"/>
              </a:tblGrid>
              <a:tr h="104112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Зрительно-моторная координация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Математические представления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Мыслительные процессы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Звукобуквенный анализ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Саморегуляция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Внимание</a:t>
                      </a:r>
                      <a:endParaRPr lang="ru-RU" sz="14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Высокий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8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17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14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7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8</a:t>
                      </a:r>
                      <a:endParaRPr lang="ru-RU" sz="36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средний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6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3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4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4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3</a:t>
                      </a:r>
                      <a:endParaRPr lang="ru-RU" sz="3600" dirty="0"/>
                    </a:p>
                  </a:txBody>
                  <a:tcPr/>
                </a:tc>
              </a:tr>
              <a:tr h="54903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низкий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5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8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14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8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169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47248" cy="564672"/>
          </a:xfrm>
        </p:spPr>
        <p:txBody>
          <a:bodyPr>
            <a:noAutofit/>
          </a:bodyPr>
          <a:lstStyle/>
          <a:p>
            <a:r>
              <a:rPr lang="ru-RU" sz="2800" dirty="0" smtClean="0"/>
              <a:t>МБДОУ Алексеевский детский сад №3 «Петушок»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363272" cy="561662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Протестировано- 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человек. Из них:</a:t>
            </a: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уровень-6 человек                                                Готов-19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уровень- 14 человек                                             Частично готов- 4 чел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уровень- 4 человека                                                 Не готов- 6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 5 человек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5769908"/>
              </p:ext>
            </p:extLst>
          </p:nvPr>
        </p:nvGraphicFramePr>
        <p:xfrm>
          <a:off x="251520" y="2708920"/>
          <a:ext cx="8496943" cy="3006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849"/>
                <a:gridCol w="1213849"/>
                <a:gridCol w="1213849"/>
                <a:gridCol w="1213849"/>
                <a:gridCol w="1213849"/>
                <a:gridCol w="1213849"/>
                <a:gridCol w="1213849"/>
              </a:tblGrid>
              <a:tr h="104112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Зрительно-моторная координация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Математические представления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Мыслительные процессы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Звукобуквенный анализ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Саморегуляция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Внимание</a:t>
                      </a:r>
                      <a:endParaRPr lang="ru-RU" sz="14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Высокий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24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15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18</a:t>
                      </a:r>
                      <a:endParaRPr lang="ru-RU" sz="36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средний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5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7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3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6</a:t>
                      </a:r>
                      <a:endParaRPr lang="ru-RU" sz="3600" dirty="0"/>
                    </a:p>
                  </a:txBody>
                  <a:tcPr/>
                </a:tc>
              </a:tr>
              <a:tr h="54903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низкий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3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4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7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15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0076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47248" cy="564672"/>
          </a:xfrm>
        </p:spPr>
        <p:txBody>
          <a:bodyPr>
            <a:noAutofit/>
          </a:bodyPr>
          <a:lstStyle/>
          <a:p>
            <a:r>
              <a:rPr lang="ru-RU" sz="2800" dirty="0" smtClean="0"/>
              <a:t>МБДОУ Алексеевский детский сад №2 «Зайчик»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363272" cy="561662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Протестировано- 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человек. Из них:</a:t>
            </a: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уровень-2 человека                                                  Готов-5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уровень- 5 человек                                                   Частично готов- 2 чел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уровень- 0 человек                                                      Не готов- 3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уровень- 3человека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2685822"/>
              </p:ext>
            </p:extLst>
          </p:nvPr>
        </p:nvGraphicFramePr>
        <p:xfrm>
          <a:off x="251520" y="2708920"/>
          <a:ext cx="8496943" cy="3006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849"/>
                <a:gridCol w="1213849"/>
                <a:gridCol w="1213849"/>
                <a:gridCol w="1213849"/>
                <a:gridCol w="1213849"/>
                <a:gridCol w="1213849"/>
                <a:gridCol w="1213849"/>
              </a:tblGrid>
              <a:tr h="104112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Зрительно-моторная координация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Математические представления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Мыслительные процессы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Звукобуквенный анализ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Саморегуляция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Внимание</a:t>
                      </a:r>
                      <a:endParaRPr lang="ru-RU" sz="14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Высокий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4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9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4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7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3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6</a:t>
                      </a:r>
                      <a:endParaRPr lang="ru-RU" sz="36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средний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3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</a:tr>
              <a:tr h="54903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низкий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2687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47248" cy="564672"/>
          </a:xfrm>
        </p:spPr>
        <p:txBody>
          <a:bodyPr>
            <a:noAutofit/>
          </a:bodyPr>
          <a:lstStyle/>
          <a:p>
            <a:r>
              <a:rPr lang="ru-RU" sz="2800" dirty="0" smtClean="0"/>
              <a:t>МБДОУ Алексеевский детский сад №5 «Солнышко»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363272" cy="561662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/>
              <a:t>Протестировано- </a:t>
            </a:r>
            <a:r>
              <a:rPr lang="ru-RU" sz="1800" dirty="0" smtClean="0">
                <a:solidFill>
                  <a:srgbClr val="FF0000"/>
                </a:solidFill>
              </a:rPr>
              <a:t>34 </a:t>
            </a:r>
            <a:r>
              <a:rPr lang="ru-RU" sz="1800" dirty="0" smtClean="0"/>
              <a:t> человека. Из них:</a:t>
            </a: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уровень-18 человек                                          Готов-26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уровень- 10 человек                                         Частично готов- 7 чел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уровень- 6 человек                                             Не готов- 1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уровень- 0 человек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7324304"/>
              </p:ext>
            </p:extLst>
          </p:nvPr>
        </p:nvGraphicFramePr>
        <p:xfrm>
          <a:off x="251520" y="2708920"/>
          <a:ext cx="8496943" cy="3006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849"/>
                <a:gridCol w="1213849"/>
                <a:gridCol w="1213849"/>
                <a:gridCol w="1213849"/>
                <a:gridCol w="1213849"/>
                <a:gridCol w="1213849"/>
                <a:gridCol w="1213849"/>
              </a:tblGrid>
              <a:tr h="104112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Зрительно-моторная координация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Математические представления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Мыслительные процессы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Звукобуквенный анализ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Саморегуляция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Внимание</a:t>
                      </a:r>
                      <a:endParaRPr lang="ru-RU" sz="14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Высокий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23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30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27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32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23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15</a:t>
                      </a:r>
                      <a:endParaRPr lang="ru-RU" sz="36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средний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4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0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5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5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8</a:t>
                      </a:r>
                      <a:endParaRPr lang="ru-RU" sz="3600" dirty="0"/>
                    </a:p>
                  </a:txBody>
                  <a:tcPr/>
                </a:tc>
              </a:tr>
              <a:tr h="54903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низкий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4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5631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47248" cy="564672"/>
          </a:xfrm>
        </p:spPr>
        <p:txBody>
          <a:bodyPr>
            <a:noAutofit/>
          </a:bodyPr>
          <a:lstStyle/>
          <a:p>
            <a:r>
              <a:rPr lang="ru-RU" sz="2800" dirty="0" smtClean="0"/>
              <a:t>МБДОУ Алексеевский детский сад №4 «Березка»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363272" cy="561662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Протестировано- 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человек. Из них:</a:t>
            </a: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уровень-3 человека                                             Готов-14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уровень- 10 человек                                            Частично готов- 4 чел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уровень- 5 человек                                                Не готов- 7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уровень- 7 человек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>
                <a:solidFill>
                  <a:srgbClr val="FF0000"/>
                </a:solidFill>
              </a:rPr>
              <a:t>Замечания: 2 ребенка 2011 г. (2 </a:t>
            </a:r>
            <a:r>
              <a:rPr lang="ru-RU" dirty="0" err="1" smtClean="0">
                <a:solidFill>
                  <a:srgbClr val="FF0000"/>
                </a:solidFill>
              </a:rPr>
              <a:t>ур</a:t>
            </a:r>
            <a:r>
              <a:rPr lang="ru-RU" dirty="0" smtClean="0">
                <a:solidFill>
                  <a:srgbClr val="FF0000"/>
                </a:solidFill>
              </a:rPr>
              <a:t>, 3 </a:t>
            </a:r>
            <a:r>
              <a:rPr lang="ru-RU" dirty="0" err="1" smtClean="0">
                <a:solidFill>
                  <a:srgbClr val="FF0000"/>
                </a:solidFill>
              </a:rPr>
              <a:t>ур</a:t>
            </a:r>
            <a:r>
              <a:rPr lang="ru-RU" dirty="0" smtClean="0">
                <a:solidFill>
                  <a:srgbClr val="FF0000"/>
                </a:solidFill>
              </a:rPr>
              <a:t>.)</a:t>
            </a: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1375118"/>
              </p:ext>
            </p:extLst>
          </p:nvPr>
        </p:nvGraphicFramePr>
        <p:xfrm>
          <a:off x="251520" y="2708920"/>
          <a:ext cx="8496943" cy="3006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849"/>
                <a:gridCol w="1213849"/>
                <a:gridCol w="1213849"/>
                <a:gridCol w="1213849"/>
                <a:gridCol w="1213849"/>
                <a:gridCol w="1213849"/>
                <a:gridCol w="1213849"/>
              </a:tblGrid>
              <a:tr h="104112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Зрительно-моторная координация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Математические представления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Мыслительные процессы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Звукобуквенный анализ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Саморегуляция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Внимание</a:t>
                      </a:r>
                      <a:endParaRPr lang="ru-RU" sz="14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Высокий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14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19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16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10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18</a:t>
                      </a:r>
                      <a:endParaRPr lang="ru-RU" sz="36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средний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5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3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8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7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</a:tr>
              <a:tr h="54903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низкий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6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17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7378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47248" cy="564672"/>
          </a:xfrm>
        </p:spPr>
        <p:txBody>
          <a:bodyPr>
            <a:noAutofit/>
          </a:bodyPr>
          <a:lstStyle/>
          <a:p>
            <a:r>
              <a:rPr lang="ru-RU" sz="2800" dirty="0" smtClean="0"/>
              <a:t>МБДОУ Алексеевский детский сад №1 «Ромашка»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363272" cy="561662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/>
              <a:t>Протестировано- </a:t>
            </a:r>
            <a:r>
              <a:rPr lang="ru-RU" sz="1800" dirty="0" smtClean="0">
                <a:solidFill>
                  <a:srgbClr val="FF0000"/>
                </a:solidFill>
              </a:rPr>
              <a:t>18</a:t>
            </a:r>
            <a:r>
              <a:rPr lang="ru-RU" sz="1800" dirty="0" smtClean="0"/>
              <a:t>  человек.    Из них:</a:t>
            </a: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уровень-7 человек                                           Готов-10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уровень-5 человек                                           Частично готов- 4 чел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уровень- 2 человека                                            Не готов- 4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уровень- 4 человека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dirty="0" smtClean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853938"/>
              </p:ext>
            </p:extLst>
          </p:nvPr>
        </p:nvGraphicFramePr>
        <p:xfrm>
          <a:off x="251520" y="2708920"/>
          <a:ext cx="8496943" cy="3006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849"/>
                <a:gridCol w="1213849"/>
                <a:gridCol w="1213849"/>
                <a:gridCol w="1213849"/>
                <a:gridCol w="1213849"/>
                <a:gridCol w="1213849"/>
                <a:gridCol w="1213849"/>
              </a:tblGrid>
              <a:tr h="104112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Зрительно-моторная координация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Математические представления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Мыслительные процессы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Звукобуквенный анализ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Саморегуляция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Внимание</a:t>
                      </a:r>
                      <a:endParaRPr lang="ru-RU" sz="14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Высокий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9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16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9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5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12</a:t>
                      </a:r>
                      <a:endParaRPr lang="ru-RU" sz="36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средний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3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5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4</a:t>
                      </a:r>
                      <a:endParaRPr lang="ru-RU" sz="3600" dirty="0"/>
                    </a:p>
                  </a:txBody>
                  <a:tcPr/>
                </a:tc>
              </a:tr>
              <a:tr h="54903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низкий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7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8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1795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47248" cy="564672"/>
          </a:xfrm>
        </p:spPr>
        <p:txBody>
          <a:bodyPr>
            <a:noAutofit/>
          </a:bodyPr>
          <a:lstStyle/>
          <a:p>
            <a:r>
              <a:rPr lang="ru-RU" sz="2800" dirty="0" smtClean="0"/>
              <a:t>МБДОУ Алексеевский детский сад №6 «Пчелка»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363272" cy="561662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Протестировано- 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человек.    Из них:</a:t>
            </a: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уровень-1 человек                                              Готов-12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уровень-10  человек                                           Частично готов- 6 чел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уровень- 6 человек                                                Не готов- 9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уровень- 10 человек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dirty="0" smtClean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074264"/>
              </p:ext>
            </p:extLst>
          </p:nvPr>
        </p:nvGraphicFramePr>
        <p:xfrm>
          <a:off x="251520" y="2708920"/>
          <a:ext cx="8496943" cy="3006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849"/>
                <a:gridCol w="1213849"/>
                <a:gridCol w="1213849"/>
                <a:gridCol w="1213849"/>
                <a:gridCol w="1213849"/>
                <a:gridCol w="1213849"/>
                <a:gridCol w="1213849"/>
              </a:tblGrid>
              <a:tr h="104112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Зрительно-моторная координация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Математические представления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Мыслительные процессы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Звукобуквенный анализ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Саморегуляция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Внимание</a:t>
                      </a:r>
                      <a:endParaRPr lang="ru-RU" sz="14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Высокий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13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20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8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14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4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14</a:t>
                      </a:r>
                      <a:endParaRPr lang="ru-RU" sz="36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средний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4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10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3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4</a:t>
                      </a:r>
                      <a:endParaRPr lang="ru-RU" sz="3600" dirty="0"/>
                    </a:p>
                  </a:txBody>
                  <a:tcPr/>
                </a:tc>
              </a:tr>
              <a:tr h="54903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низкий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7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22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061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47248" cy="564672"/>
          </a:xfrm>
        </p:spPr>
        <p:txBody>
          <a:bodyPr>
            <a:noAutofit/>
          </a:bodyPr>
          <a:lstStyle/>
          <a:p>
            <a:r>
              <a:rPr lang="ru-RU" sz="2800" dirty="0" smtClean="0"/>
              <a:t>МБДОУ </a:t>
            </a:r>
            <a:r>
              <a:rPr lang="ru-RU" sz="2800" dirty="0" err="1" smtClean="0"/>
              <a:t>Лебяженский</a:t>
            </a:r>
            <a:r>
              <a:rPr lang="ru-RU" sz="2800" dirty="0" smtClean="0"/>
              <a:t> детский сад «</a:t>
            </a:r>
            <a:r>
              <a:rPr lang="ru-RU" sz="2800" dirty="0" err="1" smtClean="0"/>
              <a:t>Дюймовочка</a:t>
            </a:r>
            <a:r>
              <a:rPr lang="ru-RU" sz="2800" dirty="0" smtClean="0"/>
              <a:t>»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363272" cy="561662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Протестировано- 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человек.    Из них:</a:t>
            </a: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уровень-3 человека                                             Готов-4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</a:t>
            </a:r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человека                                            Частично готов- 2 чел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</a:t>
            </a:r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                                                Не готов- 1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уровень- 1 человек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dirty="0" smtClean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9046973"/>
              </p:ext>
            </p:extLst>
          </p:nvPr>
        </p:nvGraphicFramePr>
        <p:xfrm>
          <a:off x="251520" y="2708920"/>
          <a:ext cx="8496943" cy="3006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849"/>
                <a:gridCol w="1213849"/>
                <a:gridCol w="1213849"/>
                <a:gridCol w="1213849"/>
                <a:gridCol w="1213849"/>
                <a:gridCol w="1213849"/>
                <a:gridCol w="1213849"/>
              </a:tblGrid>
              <a:tr h="104112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Зрительно-моторная координация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Математические представления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Мыслительные процессы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Звукобуквенный анализ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Саморегуляция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Внимание</a:t>
                      </a:r>
                      <a:endParaRPr lang="ru-RU" sz="14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Высокий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3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7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4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4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6</a:t>
                      </a:r>
                      <a:endParaRPr lang="ru-RU" sz="36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средний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3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</a:tr>
              <a:tr h="54903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низкий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6557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47248" cy="56467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МБОУ </a:t>
            </a:r>
            <a:r>
              <a:rPr lang="ru-RU" sz="2800" dirty="0" err="1" smtClean="0"/>
              <a:t>Степношенталинская</a:t>
            </a:r>
            <a:r>
              <a:rPr lang="ru-RU" sz="2800" dirty="0" smtClean="0"/>
              <a:t> </a:t>
            </a:r>
            <a:r>
              <a:rPr lang="ru-RU" sz="2800" dirty="0" err="1" smtClean="0"/>
              <a:t>оош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363272" cy="561662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Протестировано- 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человек.    Из них:</a:t>
            </a: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уровень-6 человек                                               Готов-6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уровень-0  человек                                              Частично готов- 0 чел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уровень- 0 человек                                                Не готов- 0 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уровень- 0 человек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Замечание: 4 задание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8576965"/>
              </p:ext>
            </p:extLst>
          </p:nvPr>
        </p:nvGraphicFramePr>
        <p:xfrm>
          <a:off x="251520" y="2708920"/>
          <a:ext cx="8496943" cy="3006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849"/>
                <a:gridCol w="1213849"/>
                <a:gridCol w="1213849"/>
                <a:gridCol w="1213849"/>
                <a:gridCol w="1213849"/>
                <a:gridCol w="1213849"/>
                <a:gridCol w="1213849"/>
              </a:tblGrid>
              <a:tr h="104112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Зрительно-моторная координация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Математические представления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Мыслительные процессы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Звукобуквенный анализ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Саморегуляция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Внимание</a:t>
                      </a:r>
                      <a:endParaRPr lang="ru-RU" sz="14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Высокий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4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6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5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6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5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6</a:t>
                      </a:r>
                      <a:endParaRPr lang="ru-RU" sz="36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средний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</a:tr>
              <a:tr h="54903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низкий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612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47248" cy="56467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МБДОУ </a:t>
            </a:r>
            <a:r>
              <a:rPr lang="ru-RU" sz="2800" dirty="0" err="1" smtClean="0"/>
              <a:t>Билярский</a:t>
            </a:r>
            <a:r>
              <a:rPr lang="ru-RU" sz="2800" dirty="0" smtClean="0"/>
              <a:t> детский сад «Сказка»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363272" cy="561662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Протестировано- 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человек.    Из них:</a:t>
            </a: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уровень-1 чел.                                         Готов-7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уровень-6  чел.                                      Частично готов- 4 чел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уровень- 3 чел.                                         Не готов- 3 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уровень- 4 чел.</a:t>
            </a:r>
          </a:p>
          <a:p>
            <a:endParaRPr lang="ru-RU" sz="1800" dirty="0"/>
          </a:p>
          <a:p>
            <a:endParaRPr lang="ru-RU" sz="1800" dirty="0" smtClean="0"/>
          </a:p>
          <a:p>
            <a:endParaRPr lang="ru-RU" sz="1800" dirty="0"/>
          </a:p>
          <a:p>
            <a:endParaRPr lang="ru-RU" sz="1800" dirty="0" smtClean="0"/>
          </a:p>
          <a:p>
            <a:endParaRPr lang="ru-RU" sz="1800" dirty="0"/>
          </a:p>
          <a:p>
            <a:endParaRPr lang="ru-RU" sz="1800" dirty="0" smtClean="0"/>
          </a:p>
          <a:p>
            <a:endParaRPr lang="ru-RU" sz="1800" dirty="0"/>
          </a:p>
          <a:p>
            <a:endParaRPr lang="ru-RU" sz="1800" dirty="0" smtClean="0"/>
          </a:p>
          <a:p>
            <a:endParaRPr lang="ru-RU" sz="1800" dirty="0"/>
          </a:p>
          <a:p>
            <a:endParaRPr lang="ru-RU" sz="1800" dirty="0" smtClean="0"/>
          </a:p>
          <a:p>
            <a:r>
              <a:rPr lang="ru-RU" sz="1800" dirty="0" smtClean="0">
                <a:solidFill>
                  <a:srgbClr val="FF0000"/>
                </a:solidFill>
              </a:rPr>
              <a:t>Замечание: 4 задание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dirty="0" smtClean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9186971"/>
              </p:ext>
            </p:extLst>
          </p:nvPr>
        </p:nvGraphicFramePr>
        <p:xfrm>
          <a:off x="251520" y="2708920"/>
          <a:ext cx="8496943" cy="3006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849"/>
                <a:gridCol w="1213849"/>
                <a:gridCol w="1213849"/>
                <a:gridCol w="1213849"/>
                <a:gridCol w="1213849"/>
                <a:gridCol w="1213849"/>
                <a:gridCol w="1213849"/>
              </a:tblGrid>
              <a:tr h="104112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Зрительно-моторная координация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Математические представления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Мыслительные процессы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Звукобуквенный анализ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Саморегуляция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Внимание</a:t>
                      </a:r>
                      <a:endParaRPr lang="ru-RU" sz="14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Высокий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7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4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9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5</a:t>
                      </a:r>
                      <a:endParaRPr lang="ru-RU" sz="36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средний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5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7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3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5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</a:tr>
              <a:tr h="54903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низкий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7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7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6745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47248" cy="56467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МБОУ Сахаровская </a:t>
            </a:r>
            <a:r>
              <a:rPr lang="ru-RU" sz="2800" dirty="0" err="1" smtClean="0"/>
              <a:t>сош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363272" cy="561662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Протестировано- 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человек.    Из них:</a:t>
            </a: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уровень-1 чел.                                             Готов-1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уровень-2  чел.                                            Частично готов- 2 чел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уровень- 0 чел.                                              Не готов- 2 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уровень- 2 чел.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dirty="0" smtClean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990710"/>
              </p:ext>
            </p:extLst>
          </p:nvPr>
        </p:nvGraphicFramePr>
        <p:xfrm>
          <a:off x="251520" y="2708920"/>
          <a:ext cx="8496943" cy="3006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849"/>
                <a:gridCol w="1213849"/>
                <a:gridCol w="1213849"/>
                <a:gridCol w="1213849"/>
                <a:gridCol w="1213849"/>
                <a:gridCol w="1213849"/>
                <a:gridCol w="1213849"/>
              </a:tblGrid>
              <a:tr h="104112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Зрительно-моторная координация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Математические представления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Мыслительные процессы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Звукобуквенный анализ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Саморегуляция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Внимание</a:t>
                      </a:r>
                      <a:endParaRPr lang="ru-RU" sz="14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Высокий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5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3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5</a:t>
                      </a:r>
                      <a:endParaRPr lang="ru-RU" sz="36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средний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</a:tr>
              <a:tr h="54903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низкий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869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47248" cy="56467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МБОУ </a:t>
            </a:r>
            <a:r>
              <a:rPr lang="ru-RU" sz="2800" dirty="0" err="1" smtClean="0"/>
              <a:t>Реченская</a:t>
            </a:r>
            <a:r>
              <a:rPr lang="ru-RU" sz="2800" dirty="0" smtClean="0"/>
              <a:t> </a:t>
            </a:r>
            <a:r>
              <a:rPr lang="ru-RU" sz="2800" dirty="0" err="1" smtClean="0"/>
              <a:t>сош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363272" cy="561662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Протестировано- 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человека.    Из них:</a:t>
            </a: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уровень-1 чел.                                                Готов-2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уровень-1  чел.                                               Частично готов- 0 чел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уровень- 0 чел.                                                 Не готов- 0 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уровень- 0 чел.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Замечание: 4 задание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2419029"/>
              </p:ext>
            </p:extLst>
          </p:nvPr>
        </p:nvGraphicFramePr>
        <p:xfrm>
          <a:off x="251520" y="2708920"/>
          <a:ext cx="8496943" cy="3006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849"/>
                <a:gridCol w="1213849"/>
                <a:gridCol w="1213849"/>
                <a:gridCol w="1213849"/>
                <a:gridCol w="1213849"/>
                <a:gridCol w="1213849"/>
                <a:gridCol w="1213849"/>
              </a:tblGrid>
              <a:tr h="104112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Зрительно-моторная координация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Математические представления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Мыслительные процессы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Звукобуквенный анализ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Саморегуляция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Внимание</a:t>
                      </a:r>
                      <a:endParaRPr lang="ru-RU" sz="14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Высокий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средний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</a:tr>
              <a:tr h="54903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низкий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3122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47248" cy="56467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МБОУ </a:t>
            </a:r>
            <a:r>
              <a:rPr lang="ru-RU" sz="2800" dirty="0" err="1" smtClean="0"/>
              <a:t>Левашовская</a:t>
            </a:r>
            <a:r>
              <a:rPr lang="ru-RU" sz="2800" dirty="0" smtClean="0"/>
              <a:t> </a:t>
            </a:r>
            <a:r>
              <a:rPr lang="ru-RU" sz="2800" dirty="0" err="1" smtClean="0"/>
              <a:t>сош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363272" cy="561662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Протестировано- 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человека.    Из них:</a:t>
            </a: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уровень-0 чел.                                                 Готов-2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уровень-2  чел.                                                Частично готов- 0 чел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уровень- 0 чел.                                                  Не готов- 0 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уровень- 0 чел.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Замечание: 4 задание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0596694"/>
              </p:ext>
            </p:extLst>
          </p:nvPr>
        </p:nvGraphicFramePr>
        <p:xfrm>
          <a:off x="251520" y="2708920"/>
          <a:ext cx="8496943" cy="3006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849"/>
                <a:gridCol w="1213849"/>
                <a:gridCol w="1213849"/>
                <a:gridCol w="1213849"/>
                <a:gridCol w="1213849"/>
                <a:gridCol w="1213849"/>
                <a:gridCol w="1213849"/>
              </a:tblGrid>
              <a:tr h="104112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Зрительно-моторная координация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Математические представления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Мыслительные процессы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Звукобуквенный анализ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Саморегуляция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Внимание</a:t>
                      </a:r>
                      <a:endParaRPr lang="ru-RU" sz="14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Высокий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средний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</a:tr>
              <a:tr h="54903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низкий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972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47248" cy="56467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МБОУ </a:t>
            </a:r>
            <a:r>
              <a:rPr lang="ru-RU" sz="2800" dirty="0" err="1" smtClean="0"/>
              <a:t>Ялкинская</a:t>
            </a:r>
            <a:r>
              <a:rPr lang="ru-RU" sz="2800" dirty="0" smtClean="0"/>
              <a:t> </a:t>
            </a:r>
            <a:r>
              <a:rPr lang="ru-RU" sz="2800" dirty="0" err="1" smtClean="0"/>
              <a:t>оош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363272" cy="561662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Протестировано- 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человек.    Из них:</a:t>
            </a: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уровень-0 чел.                                         Готов-1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уровень-1  чел.                                      Частично готов- 0 чел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уровень- 0 чел.                                         Не готов- 0 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уровень- 0 чел.</a:t>
            </a: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dirty="0" smtClean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5727469"/>
              </p:ext>
            </p:extLst>
          </p:nvPr>
        </p:nvGraphicFramePr>
        <p:xfrm>
          <a:off x="251520" y="2708920"/>
          <a:ext cx="8496943" cy="3006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849"/>
                <a:gridCol w="1213849"/>
                <a:gridCol w="1213849"/>
                <a:gridCol w="1213849"/>
                <a:gridCol w="1213849"/>
                <a:gridCol w="1213849"/>
                <a:gridCol w="1213849"/>
              </a:tblGrid>
              <a:tr h="104112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Зрительно-моторная координация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Математические представления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Мыслительные процессы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Звукобуквенный анализ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Саморегуляция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Внимание</a:t>
                      </a:r>
                      <a:endParaRPr lang="ru-RU" sz="14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Высокий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средний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</a:tr>
              <a:tr h="54903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низкий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4613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47248" cy="56467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МБОУ </a:t>
            </a:r>
            <a:r>
              <a:rPr lang="ru-RU" sz="2800" dirty="0" err="1" smtClean="0"/>
              <a:t>Чувашскомайнская</a:t>
            </a:r>
            <a:r>
              <a:rPr lang="ru-RU" sz="2800" dirty="0" smtClean="0"/>
              <a:t> </a:t>
            </a:r>
            <a:r>
              <a:rPr lang="ru-RU" sz="2800" dirty="0" err="1" smtClean="0"/>
              <a:t>оош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363272" cy="561662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Протестировано- 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человек.    Из них:</a:t>
            </a: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уровень-0 чел.                                             Готов-0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уровень-0 чел.                                             Частично готов- 2 чел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уровень- 1 чел.                                              Не готов- 4 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уровень- 5 чел.</a:t>
            </a:r>
          </a:p>
          <a:p>
            <a:endParaRPr lang="ru-RU" sz="1800" dirty="0"/>
          </a:p>
          <a:p>
            <a:endParaRPr lang="ru-RU" sz="1800" dirty="0" smtClean="0"/>
          </a:p>
          <a:p>
            <a:endParaRPr lang="ru-RU" sz="1800" dirty="0"/>
          </a:p>
          <a:p>
            <a:endParaRPr lang="ru-RU" sz="1800" dirty="0" smtClean="0"/>
          </a:p>
          <a:p>
            <a:endParaRPr lang="ru-RU" sz="1800" dirty="0"/>
          </a:p>
          <a:p>
            <a:endParaRPr lang="ru-RU" sz="1800" dirty="0" smtClean="0"/>
          </a:p>
          <a:p>
            <a:endParaRPr lang="ru-RU" sz="1800" dirty="0"/>
          </a:p>
          <a:p>
            <a:endParaRPr lang="ru-RU" sz="1800" dirty="0" smtClean="0"/>
          </a:p>
          <a:p>
            <a:endParaRPr lang="ru-RU" sz="1800" dirty="0"/>
          </a:p>
          <a:p>
            <a:endParaRPr lang="ru-RU" sz="1800" dirty="0" smtClean="0"/>
          </a:p>
          <a:p>
            <a:r>
              <a:rPr lang="ru-RU" sz="1800" dirty="0" smtClean="0">
                <a:solidFill>
                  <a:srgbClr val="FF0000"/>
                </a:solidFill>
              </a:rPr>
              <a:t>Замечание: 4 задание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dirty="0" smtClean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9479177"/>
              </p:ext>
            </p:extLst>
          </p:nvPr>
        </p:nvGraphicFramePr>
        <p:xfrm>
          <a:off x="251520" y="2708920"/>
          <a:ext cx="8496943" cy="3006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849"/>
                <a:gridCol w="1213849"/>
                <a:gridCol w="1213849"/>
                <a:gridCol w="1213849"/>
                <a:gridCol w="1213849"/>
                <a:gridCol w="1213849"/>
                <a:gridCol w="1213849"/>
              </a:tblGrid>
              <a:tr h="104112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Зрительно-моторная координация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Математические представления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Мыслительные процессы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Звукобуквенный анализ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Саморегуляция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Внимание</a:t>
                      </a:r>
                      <a:endParaRPr lang="ru-RU" sz="14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Высокий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4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4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средний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</a:tr>
              <a:tr h="54903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низкий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2125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47248" cy="56467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МБОУ Ромодановская  </a:t>
            </a:r>
            <a:r>
              <a:rPr lang="ru-RU" sz="2800" dirty="0" err="1"/>
              <a:t>с</a:t>
            </a:r>
            <a:r>
              <a:rPr lang="ru-RU" sz="2800" dirty="0" err="1" smtClean="0"/>
              <a:t>ош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363272" cy="561662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Протестировано- 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человека.   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них:</a:t>
            </a: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уровень-1 чел.                                               Готов-1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уровень-0 чел.                                               Частично готов- чел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уровень- 0чел.                                                Не готов- 2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уровень- 2 чел.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>
                <a:solidFill>
                  <a:srgbClr val="FF0000"/>
                </a:solidFill>
              </a:rPr>
              <a:t>Замечание: 1 ребенок 2011г. (не готова); 1 ребенок- проконсультироваться у психиатра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5471309"/>
              </p:ext>
            </p:extLst>
          </p:nvPr>
        </p:nvGraphicFramePr>
        <p:xfrm>
          <a:off x="251520" y="2708920"/>
          <a:ext cx="8496943" cy="3006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849"/>
                <a:gridCol w="1213849"/>
                <a:gridCol w="1213849"/>
                <a:gridCol w="1213849"/>
                <a:gridCol w="1213849"/>
                <a:gridCol w="1213849"/>
                <a:gridCol w="1213849"/>
              </a:tblGrid>
              <a:tr h="104112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Зрительно-моторная координация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Математические представления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Мыслительные процессы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Звукобуквенный анализ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Саморегуляция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Внимание</a:t>
                      </a:r>
                      <a:endParaRPr lang="ru-RU" sz="14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Высокий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средний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</a:tr>
              <a:tr h="54903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низкий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713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47248" cy="56467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МБОУ </a:t>
            </a:r>
            <a:r>
              <a:rPr lang="ru-RU" sz="2800" dirty="0" err="1" smtClean="0"/>
              <a:t>Среднетиганская</a:t>
            </a:r>
            <a:r>
              <a:rPr lang="ru-RU" sz="2800" dirty="0" smtClean="0"/>
              <a:t>  </a:t>
            </a:r>
            <a:r>
              <a:rPr lang="ru-RU" sz="2800" dirty="0" err="1"/>
              <a:t>с</a:t>
            </a:r>
            <a:r>
              <a:rPr lang="ru-RU" sz="2800" dirty="0" err="1" smtClean="0"/>
              <a:t>ош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363272" cy="561662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Протестировано- 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человека.    Из них:</a:t>
            </a: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уровень-2 чел.                                         Готов-3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уровень-0 чел.                                      Частично готов- 0 чел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уровень- 1 чел.                                         Не готов- 0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уровень- 0 чел.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>
                <a:solidFill>
                  <a:srgbClr val="FF0000"/>
                </a:solidFill>
              </a:rPr>
              <a:t>Замечание: 4 задание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6485859"/>
              </p:ext>
            </p:extLst>
          </p:nvPr>
        </p:nvGraphicFramePr>
        <p:xfrm>
          <a:off x="251520" y="2708920"/>
          <a:ext cx="8496943" cy="3006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849"/>
                <a:gridCol w="1213849"/>
                <a:gridCol w="1213849"/>
                <a:gridCol w="1213849"/>
                <a:gridCol w="1213849"/>
                <a:gridCol w="1213849"/>
                <a:gridCol w="1213849"/>
              </a:tblGrid>
              <a:tr h="104112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Зрительно-моторная координация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Математические представления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Мыслительные процессы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Звукобуквенный анализ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Саморегуляция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Внимание</a:t>
                      </a:r>
                      <a:endParaRPr lang="ru-RU" sz="14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Высокий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3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3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3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средний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</a:tr>
              <a:tr h="54903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низкий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5322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47248" cy="56467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МБОУ </a:t>
            </a:r>
            <a:r>
              <a:rPr lang="ru-RU" sz="2800" dirty="0" err="1" smtClean="0"/>
              <a:t>Родниковская</a:t>
            </a:r>
            <a:r>
              <a:rPr lang="ru-RU" sz="2800" dirty="0" smtClean="0"/>
              <a:t> </a:t>
            </a:r>
            <a:r>
              <a:rPr lang="ru-RU" sz="2800" dirty="0" err="1" smtClean="0"/>
              <a:t>сош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363272" cy="561662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Протестировано- 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человек.    Из них:</a:t>
            </a: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уровень-0 чел.                                              Готов-3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уровень-3 чел.                                             Частично готов- 1 чел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уровень- 1 чел.                                              Не готов- 1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уровень- 1 чел.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>
                <a:solidFill>
                  <a:srgbClr val="FF0000"/>
                </a:solidFill>
              </a:rPr>
              <a:t>Замечание: 4 задание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0291120"/>
              </p:ext>
            </p:extLst>
          </p:nvPr>
        </p:nvGraphicFramePr>
        <p:xfrm>
          <a:off x="251520" y="2708920"/>
          <a:ext cx="8496943" cy="3006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849"/>
                <a:gridCol w="1213849"/>
                <a:gridCol w="1213849"/>
                <a:gridCol w="1213849"/>
                <a:gridCol w="1213849"/>
                <a:gridCol w="1213849"/>
                <a:gridCol w="1213849"/>
              </a:tblGrid>
              <a:tr h="104112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Зрительно-моторная координация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Математические представления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Мыслительные процессы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Звукобуквенный анализ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Саморегуляция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Внимание</a:t>
                      </a:r>
                      <a:endParaRPr lang="ru-RU" sz="14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Высокий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4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3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средний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</a:tr>
              <a:tr h="54903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низкий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7978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47248" cy="56467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МБОУ </a:t>
            </a:r>
            <a:r>
              <a:rPr lang="ru-RU" sz="2800" dirty="0" err="1" smtClean="0"/>
              <a:t>Мокрокурналинская</a:t>
            </a:r>
            <a:r>
              <a:rPr lang="ru-RU" sz="2800" dirty="0" smtClean="0"/>
              <a:t> </a:t>
            </a:r>
            <a:r>
              <a:rPr lang="ru-RU" sz="2800" dirty="0" err="1" smtClean="0"/>
              <a:t>сош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363272" cy="561662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Протестировано- 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человека.    Из них:</a:t>
            </a: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уровень-1 чел.                                                Готов-1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уровень-0чел.                                                 Частично готов- 2 чел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уровень- 2 чел.                                                Не готов- 0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уровень- 0 чел.</a:t>
            </a:r>
          </a:p>
          <a:p>
            <a:pPr marL="0" indent="0">
              <a:buNone/>
            </a:pPr>
            <a:endParaRPr lang="ru-RU" dirty="0" smtClean="0">
              <a:solidFill>
                <a:srgbClr val="FF0000"/>
              </a:solidFill>
            </a:endParaRPr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>
                <a:solidFill>
                  <a:srgbClr val="FF0000"/>
                </a:solidFill>
              </a:rPr>
              <a:t>Замечание: 4 задание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7177984"/>
              </p:ext>
            </p:extLst>
          </p:nvPr>
        </p:nvGraphicFramePr>
        <p:xfrm>
          <a:off x="251520" y="2708920"/>
          <a:ext cx="8496943" cy="3006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849"/>
                <a:gridCol w="1213849"/>
                <a:gridCol w="1213849"/>
                <a:gridCol w="1213849"/>
                <a:gridCol w="1213849"/>
                <a:gridCol w="1213849"/>
                <a:gridCol w="1213849"/>
              </a:tblGrid>
              <a:tr h="104112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Зрительно-моторная координация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Математические представления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Мыслительные процессы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Звукобуквенный анализ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Саморегуляция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Внимание</a:t>
                      </a:r>
                      <a:endParaRPr lang="ru-RU" sz="14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Высокий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3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средний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</a:tr>
              <a:tr h="54903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низкий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5983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47248" cy="56467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МБОУ </a:t>
            </a:r>
            <a:r>
              <a:rPr lang="ru-RU" sz="2800" dirty="0" err="1" smtClean="0"/>
              <a:t>Шаминская</a:t>
            </a:r>
            <a:r>
              <a:rPr lang="ru-RU" sz="2800" dirty="0" smtClean="0"/>
              <a:t> </a:t>
            </a:r>
            <a:r>
              <a:rPr lang="ru-RU" sz="2800" dirty="0" err="1" smtClean="0"/>
              <a:t>оош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363272" cy="561662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/>
              <a:t>Протестировано- </a:t>
            </a:r>
            <a:r>
              <a:rPr lang="ru-RU" sz="1800" dirty="0" smtClean="0">
                <a:solidFill>
                  <a:srgbClr val="FF0000"/>
                </a:solidFill>
              </a:rPr>
              <a:t>2</a:t>
            </a:r>
            <a:r>
              <a:rPr lang="ru-RU" sz="1800" dirty="0" smtClean="0"/>
              <a:t>  </a:t>
            </a:r>
            <a:r>
              <a:rPr lang="ru-RU" sz="1800" dirty="0" smtClean="0"/>
              <a:t>человека.    </a:t>
            </a:r>
            <a:r>
              <a:rPr lang="ru-RU" sz="1800" dirty="0" smtClean="0"/>
              <a:t>Из них:</a:t>
            </a:r>
          </a:p>
          <a:p>
            <a:r>
              <a:rPr lang="en-US" sz="1800" dirty="0" smtClean="0">
                <a:solidFill>
                  <a:srgbClr val="FF0000"/>
                </a:solidFill>
              </a:rPr>
              <a:t>IV</a:t>
            </a:r>
            <a:r>
              <a:rPr lang="ru-RU" sz="1800" dirty="0" smtClean="0">
                <a:solidFill>
                  <a:srgbClr val="FF0000"/>
                </a:solidFill>
              </a:rPr>
              <a:t> уровень-1 чел.                                            Готов-2 чел.</a:t>
            </a:r>
            <a:endParaRPr lang="en-US" sz="1800" dirty="0" smtClean="0">
              <a:solidFill>
                <a:srgbClr val="FF0000"/>
              </a:solidFill>
            </a:endParaRPr>
          </a:p>
          <a:p>
            <a:r>
              <a:rPr lang="en-US" sz="1800" dirty="0" smtClean="0">
                <a:solidFill>
                  <a:srgbClr val="FF0000"/>
                </a:solidFill>
              </a:rPr>
              <a:t>III</a:t>
            </a:r>
            <a:r>
              <a:rPr lang="ru-RU" sz="1800" dirty="0" smtClean="0">
                <a:solidFill>
                  <a:srgbClr val="FF0000"/>
                </a:solidFill>
              </a:rPr>
              <a:t> уровень-1чел.                                             Частично готов- 0 чел</a:t>
            </a:r>
            <a:endParaRPr lang="en-US" sz="1800" dirty="0" smtClean="0">
              <a:solidFill>
                <a:srgbClr val="FF0000"/>
              </a:solidFill>
            </a:endParaRPr>
          </a:p>
          <a:p>
            <a:r>
              <a:rPr lang="en-US" sz="1800" dirty="0" smtClean="0">
                <a:solidFill>
                  <a:srgbClr val="FF0000"/>
                </a:solidFill>
              </a:rPr>
              <a:t>II</a:t>
            </a:r>
            <a:r>
              <a:rPr lang="ru-RU" sz="1800" dirty="0" smtClean="0">
                <a:solidFill>
                  <a:srgbClr val="FF0000"/>
                </a:solidFill>
              </a:rPr>
              <a:t> уровень- 0 чел.                                            Не готов- 0 чел.</a:t>
            </a:r>
            <a:endParaRPr lang="en-US" sz="1800" dirty="0" smtClean="0">
              <a:solidFill>
                <a:srgbClr val="FF0000"/>
              </a:solidFill>
            </a:endParaRPr>
          </a:p>
          <a:p>
            <a:r>
              <a:rPr lang="en-US" sz="1800" dirty="0" smtClean="0">
                <a:solidFill>
                  <a:srgbClr val="FF0000"/>
                </a:solidFill>
              </a:rPr>
              <a:t>I</a:t>
            </a:r>
            <a:r>
              <a:rPr lang="ru-RU" sz="1800" dirty="0" smtClean="0">
                <a:solidFill>
                  <a:srgbClr val="FF0000"/>
                </a:solidFill>
              </a:rPr>
              <a:t> уровень- 0 чел.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sz="2000" dirty="0" smtClean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7357762"/>
              </p:ext>
            </p:extLst>
          </p:nvPr>
        </p:nvGraphicFramePr>
        <p:xfrm>
          <a:off x="251520" y="2708920"/>
          <a:ext cx="8496943" cy="3006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849"/>
                <a:gridCol w="1213849"/>
                <a:gridCol w="1213849"/>
                <a:gridCol w="1213849"/>
                <a:gridCol w="1213849"/>
                <a:gridCol w="1213849"/>
                <a:gridCol w="1213849"/>
              </a:tblGrid>
              <a:tr h="104112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Зрительно-моторная координация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Математические представления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Мыслительные процессы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Звукобуквенный анализ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Саморегуляция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Внимание</a:t>
                      </a:r>
                      <a:endParaRPr lang="ru-RU" sz="14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Высокий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средний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</a:tr>
              <a:tr h="54903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низкий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465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47248" cy="56467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МБОУ Лебединская </a:t>
            </a:r>
            <a:r>
              <a:rPr lang="ru-RU" sz="2800" dirty="0" err="1" smtClean="0"/>
              <a:t>оош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363272" cy="561662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Протестировано-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 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человек.    Из них:</a:t>
            </a: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уровень-0 чел.                                          Готов-1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уровень-1чел.                                           Частично готов- 0 чел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уровень- 1 чел.                                           Не готов-5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уровень- 4 чел.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>
                <a:solidFill>
                  <a:srgbClr val="FF0000"/>
                </a:solidFill>
              </a:rPr>
              <a:t>Замечание: 4 задание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7217511"/>
              </p:ext>
            </p:extLst>
          </p:nvPr>
        </p:nvGraphicFramePr>
        <p:xfrm>
          <a:off x="251520" y="2708920"/>
          <a:ext cx="8496943" cy="3006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849"/>
                <a:gridCol w="1213849"/>
                <a:gridCol w="1213849"/>
                <a:gridCol w="1213849"/>
                <a:gridCol w="1213849"/>
                <a:gridCol w="1213849"/>
                <a:gridCol w="1213849"/>
              </a:tblGrid>
              <a:tr h="104112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Зрительно-моторная координация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Математические представления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Мыслительные процессы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Звукобуквенный анализ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Саморегуляция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Внимание</a:t>
                      </a:r>
                      <a:endParaRPr lang="ru-RU" sz="14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Высокий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6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4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средний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</a:tr>
              <a:tr h="54903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низкий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434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47248" cy="56467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МБОУ </a:t>
            </a:r>
            <a:r>
              <a:rPr lang="ru-RU" sz="2800" dirty="0" err="1" smtClean="0"/>
              <a:t>Большеполянская</a:t>
            </a:r>
            <a:r>
              <a:rPr lang="ru-RU" sz="2800" dirty="0" smtClean="0"/>
              <a:t> </a:t>
            </a:r>
            <a:r>
              <a:rPr lang="ru-RU" sz="2800" dirty="0" err="1" smtClean="0"/>
              <a:t>сош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363272" cy="561662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/>
              <a:t>Протестировано- </a:t>
            </a:r>
            <a:r>
              <a:rPr lang="ru-RU" sz="1800" dirty="0" smtClean="0">
                <a:solidFill>
                  <a:srgbClr val="C00000"/>
                </a:solidFill>
              </a:rPr>
              <a:t>2 </a:t>
            </a:r>
            <a:r>
              <a:rPr lang="ru-RU" sz="1800" dirty="0" smtClean="0"/>
              <a:t> человека.    Из них:</a:t>
            </a:r>
          </a:p>
          <a:p>
            <a:r>
              <a:rPr lang="en-US" sz="1800" dirty="0" smtClean="0">
                <a:solidFill>
                  <a:srgbClr val="FF0000"/>
                </a:solidFill>
              </a:rPr>
              <a:t>IV</a:t>
            </a:r>
            <a:r>
              <a:rPr lang="ru-RU" sz="1800" dirty="0" smtClean="0">
                <a:solidFill>
                  <a:srgbClr val="FF0000"/>
                </a:solidFill>
              </a:rPr>
              <a:t> уровень-0 чел.                                         Готов-0 чел.</a:t>
            </a:r>
            <a:endParaRPr lang="en-US" sz="1800" dirty="0" smtClean="0">
              <a:solidFill>
                <a:srgbClr val="FF0000"/>
              </a:solidFill>
            </a:endParaRPr>
          </a:p>
          <a:p>
            <a:r>
              <a:rPr lang="en-US" sz="1800" dirty="0" smtClean="0">
                <a:solidFill>
                  <a:srgbClr val="FF0000"/>
                </a:solidFill>
              </a:rPr>
              <a:t>III</a:t>
            </a:r>
            <a:r>
              <a:rPr lang="ru-RU" sz="1800" dirty="0" smtClean="0">
                <a:solidFill>
                  <a:srgbClr val="FF0000"/>
                </a:solidFill>
              </a:rPr>
              <a:t> уровень-0 чел.                                         Частично готов- 2 чел</a:t>
            </a:r>
            <a:endParaRPr lang="en-US" sz="1800" dirty="0" smtClean="0">
              <a:solidFill>
                <a:srgbClr val="FF0000"/>
              </a:solidFill>
            </a:endParaRPr>
          </a:p>
          <a:p>
            <a:r>
              <a:rPr lang="en-US" sz="1800" dirty="0" smtClean="0">
                <a:solidFill>
                  <a:srgbClr val="FF0000"/>
                </a:solidFill>
              </a:rPr>
              <a:t>II</a:t>
            </a:r>
            <a:r>
              <a:rPr lang="ru-RU" sz="1800" dirty="0" smtClean="0">
                <a:solidFill>
                  <a:srgbClr val="FF0000"/>
                </a:solidFill>
              </a:rPr>
              <a:t> уровень- 2чел.                                           Не готов-0 чел.</a:t>
            </a:r>
            <a:endParaRPr lang="en-US" sz="1800" dirty="0" smtClean="0">
              <a:solidFill>
                <a:srgbClr val="FF0000"/>
              </a:solidFill>
            </a:endParaRPr>
          </a:p>
          <a:p>
            <a:r>
              <a:rPr lang="en-US" sz="1800" dirty="0" smtClean="0">
                <a:solidFill>
                  <a:srgbClr val="FF0000"/>
                </a:solidFill>
              </a:rPr>
              <a:t>I</a:t>
            </a:r>
            <a:r>
              <a:rPr lang="ru-RU" sz="1800" dirty="0" smtClean="0">
                <a:solidFill>
                  <a:srgbClr val="FF0000"/>
                </a:solidFill>
              </a:rPr>
              <a:t> уровень- 0 чел.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>
                <a:solidFill>
                  <a:srgbClr val="FF0000"/>
                </a:solidFill>
              </a:rPr>
              <a:t>Замечание: 4 задание, задания выполнены ручкой.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834598"/>
              </p:ext>
            </p:extLst>
          </p:nvPr>
        </p:nvGraphicFramePr>
        <p:xfrm>
          <a:off x="251520" y="2708920"/>
          <a:ext cx="8496943" cy="3006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849"/>
                <a:gridCol w="1213849"/>
                <a:gridCol w="1213849"/>
                <a:gridCol w="1213849"/>
                <a:gridCol w="1213849"/>
                <a:gridCol w="1213849"/>
                <a:gridCol w="1213849"/>
              </a:tblGrid>
              <a:tr h="104112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Зрительно-моторная координация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Математические представления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Мыслительные процессы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Звукобуквенный анализ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Саморегуляция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Внимание</a:t>
                      </a:r>
                      <a:endParaRPr lang="ru-RU" sz="14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Высокий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4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средний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</a:tr>
              <a:tr h="54903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низкий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7084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47248" cy="56467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МБОУ </a:t>
            </a:r>
            <a:r>
              <a:rPr lang="ru-RU" sz="2800" dirty="0" err="1" smtClean="0"/>
              <a:t>Ерыклинская</a:t>
            </a:r>
            <a:r>
              <a:rPr lang="ru-RU" sz="2800" dirty="0" smtClean="0"/>
              <a:t> </a:t>
            </a:r>
            <a:r>
              <a:rPr lang="ru-RU" sz="2800" dirty="0" err="1" smtClean="0"/>
              <a:t>оош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363272" cy="561662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Протестировано- 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человека.    Из них:</a:t>
            </a: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уровень-2 чел.                                            Готов-2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уровень-0 чел.                                            Частично готов- 0 чел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уровень- 0 чел.                                             Не готов-0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уровень- 0 чел.</a:t>
            </a:r>
          </a:p>
          <a:p>
            <a:pPr marL="0" indent="0">
              <a:buNone/>
            </a:pPr>
            <a:endParaRPr lang="ru-RU" dirty="0" smtClean="0">
              <a:solidFill>
                <a:srgbClr val="FF0000"/>
              </a:solidFill>
            </a:endParaRPr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>
                <a:solidFill>
                  <a:srgbClr val="FF0000"/>
                </a:solidFill>
              </a:rPr>
              <a:t>Замечание: 4 задание.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7501708"/>
              </p:ext>
            </p:extLst>
          </p:nvPr>
        </p:nvGraphicFramePr>
        <p:xfrm>
          <a:off x="251520" y="2708920"/>
          <a:ext cx="8496943" cy="3006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849"/>
                <a:gridCol w="1213849"/>
                <a:gridCol w="1213849"/>
                <a:gridCol w="1213849"/>
                <a:gridCol w="1213849"/>
                <a:gridCol w="1213849"/>
                <a:gridCol w="1213849"/>
              </a:tblGrid>
              <a:tr h="104112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Зрительно-моторная координация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Математические представления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Мыслительные процессы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Звукобуквенный анализ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Саморегуляция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Внимание</a:t>
                      </a:r>
                      <a:endParaRPr lang="ru-RU" sz="14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Высокий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средний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</a:tr>
              <a:tr h="54903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низкий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2221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47248" cy="56467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МБОУ </a:t>
            </a:r>
            <a:r>
              <a:rPr lang="ru-RU" sz="2800" dirty="0" err="1" smtClean="0"/>
              <a:t>Краснобаранская</a:t>
            </a:r>
            <a:r>
              <a:rPr lang="ru-RU" sz="2800" dirty="0" smtClean="0"/>
              <a:t> </a:t>
            </a:r>
            <a:r>
              <a:rPr lang="ru-RU" sz="2800" dirty="0" err="1" smtClean="0"/>
              <a:t>оош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363272" cy="561662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Протестировано- 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человека.   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них:</a:t>
            </a: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уровень-0 чел.                                         Готов-0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уровень-0 чел.                                         Частично готов- 0 чел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уровень- 1 чел.                                          Не готов-0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уровень- 3 чел.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>
                <a:solidFill>
                  <a:srgbClr val="FF0000"/>
                </a:solidFill>
              </a:rPr>
              <a:t>Замечание: 4 задание, 3 детей 2011г (все не готовы), задания выполнены ручкой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3904071"/>
              </p:ext>
            </p:extLst>
          </p:nvPr>
        </p:nvGraphicFramePr>
        <p:xfrm>
          <a:off x="251520" y="2708920"/>
          <a:ext cx="8496943" cy="3006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849"/>
                <a:gridCol w="1213849"/>
                <a:gridCol w="1213849"/>
                <a:gridCol w="1213849"/>
                <a:gridCol w="1213849"/>
                <a:gridCol w="1213849"/>
                <a:gridCol w="1213849"/>
              </a:tblGrid>
              <a:tr h="104112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Зрительно-моторная координация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Математические представления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Мыслительные процессы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Звукобуквенный анализ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Саморегуляция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Внимание</a:t>
                      </a:r>
                      <a:endParaRPr lang="ru-RU" sz="14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Высокий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средний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</a:tr>
              <a:tr h="54903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низкий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631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219256" cy="564672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«Западающие» направления по району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6522301"/>
              </p:ext>
            </p:extLst>
          </p:nvPr>
        </p:nvGraphicFramePr>
        <p:xfrm>
          <a:off x="395536" y="1196752"/>
          <a:ext cx="8291514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416"/>
                <a:gridCol w="1080120"/>
                <a:gridCol w="1152128"/>
                <a:gridCol w="1152128"/>
                <a:gridCol w="1152128"/>
                <a:gridCol w="1058092"/>
                <a:gridCol w="1184502"/>
              </a:tblGrid>
              <a:tr h="1223466"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Зрительно-моторная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координация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Математтические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представления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Мыслительная деятельность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Звуко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-буквенный анализ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Саморегуляция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Внимание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АНШ №4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«Петушок»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«Зайчик»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«Солнышко»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«Березка»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«Пчелка»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«Ромашка»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Дюймовочка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20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0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0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749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8822162"/>
              </p:ext>
            </p:extLst>
          </p:nvPr>
        </p:nvGraphicFramePr>
        <p:xfrm>
          <a:off x="-1" y="2"/>
          <a:ext cx="9036496" cy="69501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8305"/>
                <a:gridCol w="1177168"/>
                <a:gridCol w="1255645"/>
                <a:gridCol w="1255645"/>
                <a:gridCol w="1255645"/>
                <a:gridCol w="1153160"/>
                <a:gridCol w="1290928"/>
              </a:tblGrid>
              <a:tr h="469956">
                <a:tc>
                  <a:txBody>
                    <a:bodyPr/>
                    <a:lstStyle/>
                    <a:p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Зрительно-моторная</a:t>
                      </a:r>
                      <a:r>
                        <a:rPr lang="ru-RU" sz="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координация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Математтические</a:t>
                      </a:r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представления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Мыслительная деятельность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Звуко</a:t>
                      </a:r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-буквенный анализ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Саморегуляция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Внимание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1186"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Ст.Шентала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+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+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+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+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+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+</a:t>
                      </a:r>
                      <a:endParaRPr lang="ru-RU" sz="1800" b="1" dirty="0"/>
                    </a:p>
                  </a:txBody>
                  <a:tcPr/>
                </a:tc>
              </a:tr>
              <a:tr h="381186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Билярск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+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+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+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+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-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-</a:t>
                      </a:r>
                      <a:endParaRPr lang="ru-RU" sz="1800" b="1" dirty="0"/>
                    </a:p>
                  </a:txBody>
                  <a:tcPr/>
                </a:tc>
              </a:tr>
              <a:tr h="381186"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Сахаровка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+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+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+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+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-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+</a:t>
                      </a:r>
                      <a:endParaRPr lang="ru-RU" sz="1800" b="1" dirty="0"/>
                    </a:p>
                  </a:txBody>
                  <a:tcPr/>
                </a:tc>
              </a:tr>
              <a:tr h="381186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Речное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+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+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+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+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+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-</a:t>
                      </a:r>
                      <a:endParaRPr lang="ru-RU" sz="1800" b="1" dirty="0"/>
                    </a:p>
                  </a:txBody>
                  <a:tcPr/>
                </a:tc>
              </a:tr>
              <a:tr h="381186"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Левашово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-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+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+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+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+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+</a:t>
                      </a:r>
                      <a:endParaRPr lang="ru-RU" sz="1800" b="1" dirty="0"/>
                    </a:p>
                  </a:txBody>
                  <a:tcPr/>
                </a:tc>
              </a:tr>
              <a:tr h="381186"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Ялкино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-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+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-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+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+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+</a:t>
                      </a:r>
                      <a:endParaRPr lang="ru-RU" sz="1800" b="1" dirty="0"/>
                    </a:p>
                  </a:txBody>
                  <a:tcPr/>
                </a:tc>
              </a:tr>
              <a:tr h="381186"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Чув.Майна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1186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Ромодан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1186"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Ср.Тиганы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1186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Родники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1186"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М.Курнали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1186"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Шама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1186"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Лебедино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1186"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Б.Полянки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1186"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Ерыкла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1186"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Кр.Баран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1186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7930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рекомендации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412776"/>
            <a:ext cx="8363272" cy="4911824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Заведующим ДОУ: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Разработать и внедрить «дорожную карту» по </a:t>
            </a:r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повышению качества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дошкольного образования;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Старшим воспитателям: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Совершенствовать структуру и содержание перспективного планирования (рабочих программ) и тематических планов;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Повысить эффективность и качество всех видов занятий.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Воспитателям: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сравнительного мониторинга разработать индивидуальный план работы с детьми по «проблемным» зонам;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Совершенствовать методику проведения занятий.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780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561</TotalTime>
  <Words>2184</Words>
  <Application>Microsoft Office PowerPoint</Application>
  <PresentationFormat>Экран (4:3)</PresentationFormat>
  <Paragraphs>1212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Поток</vt:lpstr>
      <vt:lpstr>Результаты мониторинга стартовой готовности к школе</vt:lpstr>
      <vt:lpstr>Общие сведения о дошкольниках</vt:lpstr>
      <vt:lpstr>Уровень развития (%). Город</vt:lpstr>
      <vt:lpstr>Уровень развития  (%). Село</vt:lpstr>
      <vt:lpstr>Уровень готовности к школе (%). Город.</vt:lpstr>
      <vt:lpstr>Уровень готовности к школе (%). Село.</vt:lpstr>
      <vt:lpstr>МБОУ Алексеевская начальная школа-сад №4</vt:lpstr>
      <vt:lpstr>МБДОУ Алексеевский детский сад №3 «Петушок»</vt:lpstr>
      <vt:lpstr>МБДОУ Алексеевский детский сад №2 «Зайчик»</vt:lpstr>
      <vt:lpstr>МБДОУ Алексеевский детский сад №5 «Солнышко»</vt:lpstr>
      <vt:lpstr>МБДОУ Алексеевский детский сад №4 «Березка»</vt:lpstr>
      <vt:lpstr>МБДОУ Алексеевский детский сад №1 «Ромашка»</vt:lpstr>
      <vt:lpstr>МБДОУ Алексеевский детский сад №6 «Пчелка»</vt:lpstr>
      <vt:lpstr>МБДОУ Лебяженский детский сад «Дюймовочка»</vt:lpstr>
      <vt:lpstr>МБОУ Степношенталинская оош</vt:lpstr>
      <vt:lpstr>МБДОУ Билярский детский сад «Сказка»</vt:lpstr>
      <vt:lpstr>МБОУ Сахаровская сош</vt:lpstr>
      <vt:lpstr>МБОУ Реченская сош</vt:lpstr>
      <vt:lpstr>МБОУ Левашовская сош</vt:lpstr>
      <vt:lpstr>МБОУ Ялкинская оош</vt:lpstr>
      <vt:lpstr>МБОУ Чувашскомайнская оош</vt:lpstr>
      <vt:lpstr>МБОУ Ромодановская  сош</vt:lpstr>
      <vt:lpstr>МБОУ Среднетиганская  сош</vt:lpstr>
      <vt:lpstr>МБОУ Родниковская сош</vt:lpstr>
      <vt:lpstr>МБОУ Мокрокурналинская сош</vt:lpstr>
      <vt:lpstr>МБОУ Шаминская оош</vt:lpstr>
      <vt:lpstr>МБОУ Лебединская оош</vt:lpstr>
      <vt:lpstr>МБОУ Большеполянская сош</vt:lpstr>
      <vt:lpstr>МБОУ Ерыклинская оош</vt:lpstr>
      <vt:lpstr>МБОУ Краснобаранская оош</vt:lpstr>
      <vt:lpstr>«Западающие» направления по району</vt:lpstr>
      <vt:lpstr>Презентация PowerPoint</vt:lpstr>
      <vt:lpstr>Методические рекомендации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Результаты мониторинга стартовой готовности к школе</dc:title>
  <dc:creator>ольга</dc:creator>
  <cp:lastModifiedBy>ольга</cp:lastModifiedBy>
  <cp:revision>32</cp:revision>
  <dcterms:created xsi:type="dcterms:W3CDTF">2017-05-19T05:04:32Z</dcterms:created>
  <dcterms:modified xsi:type="dcterms:W3CDTF">2017-05-23T05:17:19Z</dcterms:modified>
</cp:coreProperties>
</file>